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Be Vietnam" pitchFamily="2" charset="77"/>
      <p:regular r:id="rId12"/>
    </p:embeddedFont>
    <p:embeddedFont>
      <p:font typeface="Be Vietnam Ultra-Bold" pitchFamily="2" charset="7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Quicksand Medium" pitchFamily="2" charset="77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09" autoAdjust="0"/>
  </p:normalViewPr>
  <p:slideViewPr>
    <p:cSldViewPr>
      <p:cViewPr varScale="1">
        <p:scale>
          <a:sx n="69" d="100"/>
          <a:sy n="69" d="100"/>
        </p:scale>
        <p:origin x="920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svg>
</file>

<file path=ppt/media/image2.svg>
</file>

<file path=ppt/media/image3.jpe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B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658051"/>
            <a:ext cx="18288000" cy="1257898"/>
            <a:chOff x="0" y="-38100"/>
            <a:chExt cx="5050803" cy="3312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0803" cy="293198"/>
            </a:xfrm>
            <a:custGeom>
              <a:avLst/>
              <a:gdLst/>
              <a:ahLst/>
              <a:cxnLst/>
              <a:rect l="l" t="t" r="r" b="b"/>
              <a:pathLst>
                <a:path w="5050803" h="293198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5383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050803" cy="3312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-556618"/>
            <a:ext cx="18288000" cy="1113237"/>
            <a:chOff x="0" y="0"/>
            <a:chExt cx="5050803" cy="2931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50803" cy="293198"/>
            </a:xfrm>
            <a:custGeom>
              <a:avLst/>
              <a:gdLst/>
              <a:ahLst/>
              <a:cxnLst/>
              <a:rect l="l" t="t" r="r" b="b"/>
              <a:pathLst>
                <a:path w="5050803" h="293198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06C89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050803" cy="3312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842659" y="1068800"/>
            <a:ext cx="6226141" cy="8149399"/>
          </a:xfrm>
          <a:custGeom>
            <a:avLst/>
            <a:gdLst/>
            <a:ahLst/>
            <a:cxnLst/>
            <a:rect l="l" t="t" r="r" b="b"/>
            <a:pathLst>
              <a:path w="6226141" h="8149399">
                <a:moveTo>
                  <a:pt x="0" y="0"/>
                </a:moveTo>
                <a:lnTo>
                  <a:pt x="6226141" y="0"/>
                </a:lnTo>
                <a:lnTo>
                  <a:pt x="6226141" y="8149400"/>
                </a:lnTo>
                <a:lnTo>
                  <a:pt x="0" y="8149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2486496"/>
            <a:ext cx="9813959" cy="5447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115"/>
              </a:lnSpc>
            </a:pPr>
            <a:r>
              <a:rPr lang="en-US" sz="7115" spc="-298">
                <a:solidFill>
                  <a:srgbClr val="3139A8"/>
                </a:solidFill>
                <a:latin typeface="Be Vietnam Ultra-Bold"/>
              </a:rPr>
              <a:t>ANALISIS PENGGUNAAN KATA-KATA ALAY DAN ABUSIVE PADA FILE DATA DENGAN PENDEKATAN DESKRIPTIF ANALISIS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9277350"/>
            <a:ext cx="8602534" cy="399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36"/>
              </a:lnSpc>
              <a:spcBef>
                <a:spcPct val="0"/>
              </a:spcBef>
            </a:pPr>
            <a:r>
              <a:rPr lang="en-US" sz="2800" spc="-117">
                <a:solidFill>
                  <a:srgbClr val="090147"/>
                </a:solidFill>
                <a:latin typeface="Be Vietnam"/>
              </a:rPr>
              <a:t>PRESENTED BY GERRY LORINANTO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38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19864" y="0"/>
            <a:ext cx="8614880" cy="10287000"/>
            <a:chOff x="0" y="0"/>
            <a:chExt cx="2178593" cy="29218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78593" cy="2921836"/>
            </a:xfrm>
            <a:custGeom>
              <a:avLst/>
              <a:gdLst/>
              <a:ahLst/>
              <a:cxnLst/>
              <a:rect l="l" t="t" r="r" b="b"/>
              <a:pathLst>
                <a:path w="2178593" h="2921836">
                  <a:moveTo>
                    <a:pt x="0" y="0"/>
                  </a:moveTo>
                  <a:lnTo>
                    <a:pt x="2178593" y="0"/>
                  </a:lnTo>
                  <a:lnTo>
                    <a:pt x="2178593" y="2921836"/>
                  </a:lnTo>
                  <a:lnTo>
                    <a:pt x="0" y="2921836"/>
                  </a:lnTo>
                  <a:close/>
                </a:path>
              </a:pathLst>
            </a:custGeom>
            <a:solidFill>
              <a:srgbClr val="F1EBE5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2178593" cy="29027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66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1744995" y="1670607"/>
            <a:ext cx="5959485" cy="6945787"/>
          </a:xfrm>
          <a:custGeom>
            <a:avLst/>
            <a:gdLst/>
            <a:ahLst/>
            <a:cxnLst/>
            <a:rect l="l" t="t" r="r" b="b"/>
            <a:pathLst>
              <a:path w="5959485" h="6945787">
                <a:moveTo>
                  <a:pt x="0" y="0"/>
                </a:moveTo>
                <a:lnTo>
                  <a:pt x="5959485" y="0"/>
                </a:lnTo>
                <a:lnTo>
                  <a:pt x="5959485" y="6945786"/>
                </a:lnTo>
                <a:lnTo>
                  <a:pt x="0" y="69457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19200" y="2113710"/>
            <a:ext cx="8797353" cy="914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182"/>
              </a:lnSpc>
            </a:pPr>
            <a:r>
              <a:rPr lang="en-US" sz="6300" spc="-264">
                <a:solidFill>
                  <a:srgbClr val="FFFFFF"/>
                </a:solidFill>
                <a:latin typeface="Be Vietnam Ultra-Bold"/>
              </a:rPr>
              <a:t>HASIL DAN KESIMPULAN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19200" y="4328506"/>
            <a:ext cx="7570711" cy="2436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39"/>
              </a:lnSpc>
            </a:pPr>
            <a:r>
              <a:rPr lang="en-US" sz="1999" dirty="0">
                <a:solidFill>
                  <a:srgbClr val="FFFFFF"/>
                </a:solidFill>
                <a:latin typeface="Quicksand Medium"/>
              </a:rPr>
              <a:t>Dari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hasil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akhir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diketahui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bahwa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proses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pembersihan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data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berjalan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dengan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efektif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yang mana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telah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berhasil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mengatasi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masalah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kata-kata yang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tidak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baku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dan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dapat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membantu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user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dalam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memahami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data-data yang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ada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dengan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lebih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baik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. </a:t>
            </a:r>
          </a:p>
          <a:p>
            <a:pPr algn="just">
              <a:lnSpc>
                <a:spcPts val="3239"/>
              </a:lnSpc>
            </a:pP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Untuk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saran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kedepannya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agar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dapat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dilakukan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analisis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lebih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lanjut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berdasarkan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data yang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telah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Quicksand Medium"/>
              </a:rPr>
              <a:t>dibersihkan</a:t>
            </a:r>
            <a:r>
              <a:rPr lang="en-US" sz="1999" dirty="0">
                <a:solidFill>
                  <a:srgbClr val="FFFFFF"/>
                </a:solidFill>
                <a:latin typeface="Quicksand Medium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B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9200" y="2890758"/>
            <a:ext cx="8385935" cy="1060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000"/>
              </a:lnSpc>
            </a:pPr>
            <a:r>
              <a:rPr lang="en-US" sz="8000" spc="-336">
                <a:solidFill>
                  <a:srgbClr val="3139A8"/>
                </a:solidFill>
                <a:latin typeface="Be Vietnam Ultra-Bold"/>
              </a:rPr>
              <a:t>LATAR BELAKANG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19200" y="4401608"/>
            <a:ext cx="7570711" cy="4068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39"/>
              </a:lnSpc>
            </a:pP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Dalam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dunia digital yang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saat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ini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semakin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berkembang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diiringi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dengan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semakin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banyaknya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media yang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dapat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digunakan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oleh masing-masing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individu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untuk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menunjukkan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eksistensinya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Termasuk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dalam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case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ini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eksistensi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ditunjukkan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oleh masing-masing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individu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melalui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kata-kata pada media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sosial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dimana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eksistensi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tersebut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ditunjukkan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dengan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penggunaan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kata-kata yang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tidak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baku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sampai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dengan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penggunaan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kata-kata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kasar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yang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kurang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pantas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untuk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dibaca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. Oleh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karena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itu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perlu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dilakukan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analisis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lebih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lanjut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untuk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membersihkan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dan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mereview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kata-kata yang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ada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sehingga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dapat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menghasilkan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kata-kata yang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mudah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dipahamo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dan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pantas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untuk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dibaca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maupun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diucapkan</a:t>
            </a:r>
            <a:r>
              <a:rPr lang="en-US" sz="2000" dirty="0">
                <a:solidFill>
                  <a:srgbClr val="002060"/>
                </a:solidFill>
                <a:effectLst/>
                <a:ea typeface="Times New Roman" panose="02020603050405020304" pitchFamily="18" charset="0"/>
              </a:rPr>
              <a:t>.</a:t>
            </a:r>
            <a:endParaRPr lang="en-ID" sz="2000" dirty="0">
              <a:solidFill>
                <a:srgbClr val="002060"/>
              </a:solidFill>
              <a:effectLst/>
              <a:ea typeface="Times New Roman" panose="02020603050405020304" pitchFamily="18" charset="0"/>
            </a:endParaRP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945531" y="1486616"/>
            <a:ext cx="7313769" cy="7313769"/>
            <a:chOff x="0" y="0"/>
            <a:chExt cx="3282950" cy="32829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25046" r="-25046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B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46599" y="1578014"/>
            <a:ext cx="8194802" cy="993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30"/>
              </a:lnSpc>
            </a:pPr>
            <a:r>
              <a:rPr lang="en-US" sz="7000" spc="-294">
                <a:solidFill>
                  <a:srgbClr val="3139A8"/>
                </a:solidFill>
                <a:latin typeface="Be Vietnam Ultra-Bold"/>
              </a:rPr>
              <a:t>RUMUSAN MASALAH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4247556"/>
            <a:ext cx="15314276" cy="2434044"/>
            <a:chOff x="0" y="0"/>
            <a:chExt cx="4776126" cy="7591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776126" cy="759115"/>
            </a:xfrm>
            <a:custGeom>
              <a:avLst/>
              <a:gdLst/>
              <a:ahLst/>
              <a:cxnLst/>
              <a:rect l="l" t="t" r="r" b="b"/>
              <a:pathLst>
                <a:path w="4776126" h="759115">
                  <a:moveTo>
                    <a:pt x="7583" y="0"/>
                  </a:moveTo>
                  <a:lnTo>
                    <a:pt x="4768543" y="0"/>
                  </a:lnTo>
                  <a:cubicBezTo>
                    <a:pt x="4772731" y="0"/>
                    <a:pt x="4776126" y="3395"/>
                    <a:pt x="4776126" y="7583"/>
                  </a:cubicBezTo>
                  <a:lnTo>
                    <a:pt x="4776126" y="751532"/>
                  </a:lnTo>
                  <a:cubicBezTo>
                    <a:pt x="4776126" y="753543"/>
                    <a:pt x="4775327" y="755472"/>
                    <a:pt x="4773905" y="756894"/>
                  </a:cubicBezTo>
                  <a:cubicBezTo>
                    <a:pt x="4772483" y="758316"/>
                    <a:pt x="4770554" y="759115"/>
                    <a:pt x="4768543" y="759115"/>
                  </a:cubicBezTo>
                  <a:lnTo>
                    <a:pt x="7583" y="759115"/>
                  </a:lnTo>
                  <a:cubicBezTo>
                    <a:pt x="5572" y="759115"/>
                    <a:pt x="3643" y="758316"/>
                    <a:pt x="2221" y="756894"/>
                  </a:cubicBezTo>
                  <a:cubicBezTo>
                    <a:pt x="799" y="755472"/>
                    <a:pt x="0" y="753543"/>
                    <a:pt x="0" y="751532"/>
                  </a:cubicBezTo>
                  <a:lnTo>
                    <a:pt x="0" y="7583"/>
                  </a:lnTo>
                  <a:cubicBezTo>
                    <a:pt x="0" y="5572"/>
                    <a:pt x="799" y="3643"/>
                    <a:pt x="2221" y="2221"/>
                  </a:cubicBezTo>
                  <a:cubicBezTo>
                    <a:pt x="3643" y="799"/>
                    <a:pt x="5572" y="0"/>
                    <a:pt x="7583" y="0"/>
                  </a:cubicBezTo>
                  <a:close/>
                </a:path>
              </a:pathLst>
            </a:custGeom>
            <a:solidFill>
              <a:srgbClr val="5383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776126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7382505"/>
            <a:ext cx="15314276" cy="2434044"/>
            <a:chOff x="0" y="0"/>
            <a:chExt cx="4776126" cy="75911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776126" cy="759115"/>
            </a:xfrm>
            <a:custGeom>
              <a:avLst/>
              <a:gdLst/>
              <a:ahLst/>
              <a:cxnLst/>
              <a:rect l="l" t="t" r="r" b="b"/>
              <a:pathLst>
                <a:path w="4776126" h="759115">
                  <a:moveTo>
                    <a:pt x="7583" y="0"/>
                  </a:moveTo>
                  <a:lnTo>
                    <a:pt x="4768543" y="0"/>
                  </a:lnTo>
                  <a:cubicBezTo>
                    <a:pt x="4772731" y="0"/>
                    <a:pt x="4776126" y="3395"/>
                    <a:pt x="4776126" y="7583"/>
                  </a:cubicBezTo>
                  <a:lnTo>
                    <a:pt x="4776126" y="751532"/>
                  </a:lnTo>
                  <a:cubicBezTo>
                    <a:pt x="4776126" y="753543"/>
                    <a:pt x="4775327" y="755472"/>
                    <a:pt x="4773905" y="756894"/>
                  </a:cubicBezTo>
                  <a:cubicBezTo>
                    <a:pt x="4772483" y="758316"/>
                    <a:pt x="4770554" y="759115"/>
                    <a:pt x="4768543" y="759115"/>
                  </a:cubicBezTo>
                  <a:lnTo>
                    <a:pt x="7583" y="759115"/>
                  </a:lnTo>
                  <a:cubicBezTo>
                    <a:pt x="5572" y="759115"/>
                    <a:pt x="3643" y="758316"/>
                    <a:pt x="2221" y="756894"/>
                  </a:cubicBezTo>
                  <a:cubicBezTo>
                    <a:pt x="799" y="755472"/>
                    <a:pt x="0" y="753543"/>
                    <a:pt x="0" y="751532"/>
                  </a:cubicBezTo>
                  <a:lnTo>
                    <a:pt x="0" y="7583"/>
                  </a:lnTo>
                  <a:cubicBezTo>
                    <a:pt x="0" y="5572"/>
                    <a:pt x="799" y="3643"/>
                    <a:pt x="2221" y="2221"/>
                  </a:cubicBezTo>
                  <a:cubicBezTo>
                    <a:pt x="3643" y="799"/>
                    <a:pt x="5572" y="0"/>
                    <a:pt x="7583" y="0"/>
                  </a:cubicBezTo>
                  <a:close/>
                </a:path>
              </a:pathLst>
            </a:custGeom>
            <a:solidFill>
              <a:srgbClr val="3139A8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4776126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03722" y="5156523"/>
            <a:ext cx="1009590" cy="682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395"/>
              </a:lnSpc>
              <a:spcBef>
                <a:spcPct val="0"/>
              </a:spcBef>
            </a:pPr>
            <a:r>
              <a:rPr lang="en-US" sz="4950" u="none" strike="noStrike" spc="-207">
                <a:solidFill>
                  <a:srgbClr val="FFFFFF"/>
                </a:solidFill>
                <a:latin typeface="Be Vietnam Ultra-Bold"/>
              </a:rPr>
              <a:t>01.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11784" y="5204070"/>
            <a:ext cx="12658846" cy="501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2"/>
              </a:lnSpc>
            </a:pPr>
            <a:r>
              <a:rPr lang="en-US" sz="3225">
                <a:solidFill>
                  <a:srgbClr val="FFFFFF"/>
                </a:solidFill>
                <a:latin typeface="Quicksand Medium"/>
              </a:rPr>
              <a:t>Bagaimana cara melakukan proses cleansing data yang efektif?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03722" y="8291472"/>
            <a:ext cx="1009590" cy="682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395"/>
              </a:lnSpc>
              <a:spcBef>
                <a:spcPct val="0"/>
              </a:spcBef>
            </a:pPr>
            <a:r>
              <a:rPr lang="en-US" sz="4950" u="none" strike="noStrike" spc="-207">
                <a:solidFill>
                  <a:srgbClr val="FFFFFF"/>
                </a:solidFill>
                <a:latin typeface="Be Vietnam Ultra-Bold"/>
              </a:rPr>
              <a:t>02.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11784" y="8053200"/>
            <a:ext cx="12658846" cy="1025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2"/>
              </a:lnSpc>
            </a:pPr>
            <a:r>
              <a:rPr lang="en-US" sz="3225">
                <a:solidFill>
                  <a:srgbClr val="FFFFFF"/>
                </a:solidFill>
                <a:latin typeface="Quicksand Medium"/>
              </a:rPr>
              <a:t>Bagaimana bentuk persebaran karakter dan kata-kata sebelum dan sesudah proses cleansing data?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B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628188" y="1392377"/>
            <a:ext cx="8115300" cy="993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30"/>
              </a:lnSpc>
            </a:pPr>
            <a:r>
              <a:rPr lang="en-US" sz="7000" spc="-294">
                <a:solidFill>
                  <a:srgbClr val="3139A8"/>
                </a:solidFill>
                <a:latin typeface="Be Vietnam Ultra-Bold"/>
              </a:rPr>
              <a:t>TUJUAN PENELITIAN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4247556"/>
            <a:ext cx="15314276" cy="2434044"/>
            <a:chOff x="0" y="0"/>
            <a:chExt cx="4776126" cy="7591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776126" cy="759115"/>
            </a:xfrm>
            <a:custGeom>
              <a:avLst/>
              <a:gdLst/>
              <a:ahLst/>
              <a:cxnLst/>
              <a:rect l="l" t="t" r="r" b="b"/>
              <a:pathLst>
                <a:path w="4776126" h="759115">
                  <a:moveTo>
                    <a:pt x="7583" y="0"/>
                  </a:moveTo>
                  <a:lnTo>
                    <a:pt x="4768543" y="0"/>
                  </a:lnTo>
                  <a:cubicBezTo>
                    <a:pt x="4772731" y="0"/>
                    <a:pt x="4776126" y="3395"/>
                    <a:pt x="4776126" y="7583"/>
                  </a:cubicBezTo>
                  <a:lnTo>
                    <a:pt x="4776126" y="751532"/>
                  </a:lnTo>
                  <a:cubicBezTo>
                    <a:pt x="4776126" y="753543"/>
                    <a:pt x="4775327" y="755472"/>
                    <a:pt x="4773905" y="756894"/>
                  </a:cubicBezTo>
                  <a:cubicBezTo>
                    <a:pt x="4772483" y="758316"/>
                    <a:pt x="4770554" y="759115"/>
                    <a:pt x="4768543" y="759115"/>
                  </a:cubicBezTo>
                  <a:lnTo>
                    <a:pt x="7583" y="759115"/>
                  </a:lnTo>
                  <a:cubicBezTo>
                    <a:pt x="5572" y="759115"/>
                    <a:pt x="3643" y="758316"/>
                    <a:pt x="2221" y="756894"/>
                  </a:cubicBezTo>
                  <a:cubicBezTo>
                    <a:pt x="799" y="755472"/>
                    <a:pt x="0" y="753543"/>
                    <a:pt x="0" y="751532"/>
                  </a:cubicBezTo>
                  <a:lnTo>
                    <a:pt x="0" y="7583"/>
                  </a:lnTo>
                  <a:cubicBezTo>
                    <a:pt x="0" y="5572"/>
                    <a:pt x="799" y="3643"/>
                    <a:pt x="2221" y="2221"/>
                  </a:cubicBezTo>
                  <a:cubicBezTo>
                    <a:pt x="3643" y="799"/>
                    <a:pt x="5572" y="0"/>
                    <a:pt x="7583" y="0"/>
                  </a:cubicBezTo>
                  <a:close/>
                </a:path>
              </a:pathLst>
            </a:custGeom>
            <a:solidFill>
              <a:srgbClr val="5383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776126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356415" y="4942132"/>
            <a:ext cx="12658846" cy="1025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92"/>
              </a:lnSpc>
            </a:pPr>
            <a:r>
              <a:rPr lang="en-US" sz="3225">
                <a:solidFill>
                  <a:srgbClr val="FFFFFF"/>
                </a:solidFill>
                <a:latin typeface="Quicksand Medium"/>
              </a:rPr>
              <a:t>Proses cleansing data yang dapat membantu user dalam memahami text dalam file data.csv secara mudah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B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929498" y="2057400"/>
            <a:ext cx="6573163" cy="6172200"/>
          </a:xfrm>
          <a:custGeom>
            <a:avLst/>
            <a:gdLst/>
            <a:ahLst/>
            <a:cxnLst/>
            <a:rect l="l" t="t" r="r" b="b"/>
            <a:pathLst>
              <a:path w="6573163" h="6172200">
                <a:moveTo>
                  <a:pt x="0" y="0"/>
                </a:moveTo>
                <a:lnTo>
                  <a:pt x="6573163" y="0"/>
                </a:lnTo>
                <a:lnTo>
                  <a:pt x="6573163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19200" y="3009603"/>
            <a:ext cx="8936763" cy="993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30"/>
              </a:lnSpc>
            </a:pPr>
            <a:r>
              <a:rPr lang="en-US" sz="7000" spc="-294">
                <a:solidFill>
                  <a:srgbClr val="3139A8"/>
                </a:solidFill>
                <a:latin typeface="Be Vietnam Ultra-Bold"/>
              </a:rPr>
              <a:t>DESKRIPSI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9200" y="4754880"/>
            <a:ext cx="8618794" cy="388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999">
                <a:solidFill>
                  <a:srgbClr val="3139A8"/>
                </a:solidFill>
                <a:latin typeface="Quicksand Medium"/>
              </a:rPr>
              <a:t>Tipe data yang digunakan adalaha data Primer.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19200" y="5393283"/>
            <a:ext cx="8618794" cy="798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39"/>
              </a:lnSpc>
            </a:pPr>
            <a:r>
              <a:rPr lang="en-US" sz="1999" dirty="0">
                <a:solidFill>
                  <a:srgbClr val="3139A8"/>
                </a:solidFill>
                <a:latin typeface="Quicksand Medium"/>
              </a:rPr>
              <a:t>Data yang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digunakan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merupakan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file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Data.CSV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,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New_kamusalay.CSV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, dan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abusive.CSV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. data-data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tersebut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diakses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dari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Binar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Academy.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19200" y="6439129"/>
            <a:ext cx="8618794" cy="1617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39"/>
              </a:lnSpc>
            </a:pPr>
            <a:r>
              <a:rPr lang="en-US" sz="1999" dirty="0">
                <a:solidFill>
                  <a:srgbClr val="3139A8"/>
                </a:solidFill>
                <a:latin typeface="Quicksand Medium"/>
              </a:rPr>
              <a:t>File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data.csv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berisikan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tulisan-tulisan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dari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masing-masing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pengguna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Twitter,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new_kamusalay.csv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merupakan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data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pendukun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yang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akan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menunjang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proses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subsitusi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kata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alay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, dan file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abusive.csv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merupakan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data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penunjang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dalam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melakukan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pembersihan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kata-kata abusive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B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929498" y="2057400"/>
            <a:ext cx="6573163" cy="6172200"/>
          </a:xfrm>
          <a:custGeom>
            <a:avLst/>
            <a:gdLst/>
            <a:ahLst/>
            <a:cxnLst/>
            <a:rect l="l" t="t" r="r" b="b"/>
            <a:pathLst>
              <a:path w="6573163" h="6172200">
                <a:moveTo>
                  <a:pt x="0" y="0"/>
                </a:moveTo>
                <a:lnTo>
                  <a:pt x="6573163" y="0"/>
                </a:lnTo>
                <a:lnTo>
                  <a:pt x="6573163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19200" y="2047578"/>
            <a:ext cx="8936763" cy="195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30"/>
              </a:lnSpc>
            </a:pPr>
            <a:r>
              <a:rPr lang="en-US" sz="7000" spc="-294">
                <a:solidFill>
                  <a:srgbClr val="3139A8"/>
                </a:solidFill>
                <a:latin typeface="Be Vietnam Ultra-Bold"/>
              </a:rPr>
              <a:t>METODE ANALISIS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9200" y="4754880"/>
            <a:ext cx="8618794" cy="1207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39"/>
              </a:lnSpc>
            </a:pP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Dalam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proses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analisis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data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metode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yang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digunakan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adalah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metode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analisis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deskriptif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dengan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tujuan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untuk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mendeskripsikan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pola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dari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data yang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ada</a:t>
            </a:r>
            <a:endParaRPr lang="en-US" sz="1999" dirty="0">
              <a:solidFill>
                <a:srgbClr val="3139A8"/>
              </a:solidFill>
              <a:latin typeface="Quicksand Medium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19200" y="6439129"/>
            <a:ext cx="8618794" cy="2846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39"/>
              </a:lnSpc>
            </a:pPr>
            <a:r>
              <a:rPr lang="en-US" sz="1999" dirty="0">
                <a:solidFill>
                  <a:srgbClr val="3139A8"/>
                </a:solidFill>
                <a:latin typeface="Quicksand Medium"/>
              </a:rPr>
              <a:t>Proses code function yang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digunakan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adalah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sebagai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berikut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:</a:t>
            </a:r>
          </a:p>
          <a:p>
            <a:pPr marL="431799" lvl="1" indent="-215899" algn="just">
              <a:lnSpc>
                <a:spcPts val="3239"/>
              </a:lnSpc>
              <a:buFont typeface="Arial"/>
              <a:buChar char="•"/>
            </a:pP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Menggunakan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fungsi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clean_text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untuk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menghilangkan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emoji dan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karakter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khusus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.</a:t>
            </a:r>
          </a:p>
          <a:p>
            <a:pPr marL="431799" lvl="1" indent="-215899" algn="just">
              <a:lnSpc>
                <a:spcPts val="3239"/>
              </a:lnSpc>
              <a:buFont typeface="Arial"/>
              <a:buChar char="•"/>
            </a:pP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Fungsi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clean_text_with_custom_rules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membersihkan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karakter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non-alphanumeric dan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menggabungkan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multiple spaces.</a:t>
            </a:r>
          </a:p>
          <a:p>
            <a:pPr marL="431799" lvl="1" indent="-215899" algn="just">
              <a:lnSpc>
                <a:spcPts val="3239"/>
              </a:lnSpc>
              <a:buFont typeface="Arial"/>
              <a:buChar char="•"/>
            </a:pP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Fungsi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remove_abusive_words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menghapus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kata-kata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kasar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</a:t>
            </a:r>
            <a:r>
              <a:rPr lang="en-US" sz="1999" dirty="0" err="1">
                <a:solidFill>
                  <a:srgbClr val="3139A8"/>
                </a:solidFill>
                <a:latin typeface="Quicksand Medium"/>
              </a:rPr>
              <a:t>dari</a:t>
            </a:r>
            <a:r>
              <a:rPr lang="en-US" sz="1999" dirty="0">
                <a:solidFill>
                  <a:srgbClr val="3139A8"/>
                </a:solidFill>
                <a:latin typeface="Quicksand Medium"/>
              </a:rPr>
              <a:t> dataset.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C8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597241" y="1121159"/>
            <a:ext cx="6042413" cy="8044682"/>
            <a:chOff x="0" y="0"/>
            <a:chExt cx="3663950" cy="487807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3600450" cy="4814570"/>
            </a:xfrm>
            <a:custGeom>
              <a:avLst/>
              <a:gdLst/>
              <a:ahLst/>
              <a:cxnLst/>
              <a:rect l="l" t="t" r="r" b="b"/>
              <a:pathLst>
                <a:path w="3600450" h="481457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9832" r="-59832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663950" cy="4878070"/>
            </a:xfrm>
            <a:custGeom>
              <a:avLst/>
              <a:gdLst/>
              <a:ahLst/>
              <a:cxnLst/>
              <a:rect l="l" t="t" r="r" b="b"/>
              <a:pathLst>
                <a:path w="3663950" h="487807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F1EBE5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219200" y="1501378"/>
            <a:ext cx="8385935" cy="2034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79"/>
              </a:lnSpc>
            </a:pPr>
            <a:r>
              <a:rPr lang="en-US" sz="6999" spc="-293">
                <a:solidFill>
                  <a:srgbClr val="FFFFFF"/>
                </a:solidFill>
                <a:latin typeface="Be Vietnam Ultra-Bold"/>
              </a:rPr>
              <a:t>PEMILIHAN METODE STATISTIKA DAN EDA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19200" y="4077652"/>
            <a:ext cx="7570711" cy="1798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63"/>
              </a:lnSpc>
            </a:pP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Metode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Statistika</a:t>
            </a:r>
            <a:endParaRPr lang="en-US" sz="2199" dirty="0">
              <a:solidFill>
                <a:srgbClr val="FFFFFF"/>
              </a:solidFill>
              <a:latin typeface="Quicksand Medium"/>
            </a:endParaRPr>
          </a:p>
          <a:p>
            <a:pPr algn="just">
              <a:lnSpc>
                <a:spcPts val="3563"/>
              </a:lnSpc>
            </a:pP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Analisis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Statistik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Descriptive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bertujuna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untuk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menentukan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distribusi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kata-kata dan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karakter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sebelum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dan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setelah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pembersihan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19200" y="6594347"/>
            <a:ext cx="7570711" cy="2722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63"/>
              </a:lnSpc>
            </a:pPr>
            <a:r>
              <a:rPr lang="en-US" sz="2199" dirty="0">
                <a:solidFill>
                  <a:srgbClr val="FFFFFF"/>
                </a:solidFill>
                <a:latin typeface="Quicksand Medium"/>
              </a:rPr>
              <a:t>EDA (Exploratory Data Analysis)</a:t>
            </a:r>
          </a:p>
          <a:p>
            <a:pPr marL="474978" lvl="1" indent="-237489" algn="just">
              <a:lnSpc>
                <a:spcPts val="3563"/>
              </a:lnSpc>
              <a:buFont typeface="Arial"/>
              <a:buChar char="•"/>
            </a:pPr>
            <a:r>
              <a:rPr lang="en-US" sz="2199" dirty="0">
                <a:solidFill>
                  <a:srgbClr val="FFFFFF"/>
                </a:solidFill>
                <a:latin typeface="Quicksand Medium"/>
              </a:rPr>
              <a:t>Word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Clouds:Visualisasi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kata-kata yang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dominan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setelah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pembersihan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.</a:t>
            </a:r>
          </a:p>
          <a:p>
            <a:pPr marL="474978" lvl="1" indent="-237489" algn="just">
              <a:lnSpc>
                <a:spcPts val="3563"/>
              </a:lnSpc>
              <a:buFont typeface="Arial"/>
              <a:buChar char="•"/>
            </a:pPr>
            <a:r>
              <a:rPr lang="en-US" sz="2199" dirty="0">
                <a:solidFill>
                  <a:srgbClr val="FFFFFF"/>
                </a:solidFill>
                <a:latin typeface="Quicksand Medium"/>
              </a:rPr>
              <a:t>Histograms: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Distribusi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frekuensi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karakter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</a:t>
            </a:r>
            <a:r>
              <a:rPr lang="en-US" sz="2199" dirty="0" err="1">
                <a:solidFill>
                  <a:srgbClr val="FFFFFF"/>
                </a:solidFill>
                <a:latin typeface="Quicksand Medium"/>
              </a:rPr>
              <a:t>setelah</a:t>
            </a:r>
            <a:r>
              <a:rPr lang="en-US" sz="2199" dirty="0">
                <a:solidFill>
                  <a:srgbClr val="FFFFFF"/>
                </a:solidFill>
                <a:latin typeface="Quicksand Medium"/>
              </a:rPr>
              <a:t> cleansing.</a:t>
            </a:r>
          </a:p>
          <a:p>
            <a:pPr>
              <a:lnSpc>
                <a:spcPts val="3563"/>
              </a:lnSpc>
            </a:pPr>
            <a:endParaRPr lang="en-US" sz="2199" dirty="0">
              <a:solidFill>
                <a:srgbClr val="FFFFFF"/>
              </a:solidFill>
              <a:latin typeface="Quicksand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C8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856788"/>
            <a:ext cx="13081351" cy="6401512"/>
          </a:xfrm>
          <a:custGeom>
            <a:avLst/>
            <a:gdLst/>
            <a:ahLst/>
            <a:cxnLst/>
            <a:rect l="l" t="t" r="r" b="b"/>
            <a:pathLst>
              <a:path w="13081351" h="6401512">
                <a:moveTo>
                  <a:pt x="0" y="0"/>
                </a:moveTo>
                <a:lnTo>
                  <a:pt x="13081351" y="0"/>
                </a:lnTo>
                <a:lnTo>
                  <a:pt x="13081351" y="6401512"/>
                </a:lnTo>
                <a:lnTo>
                  <a:pt x="0" y="64015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46200" y="367369"/>
            <a:ext cx="8385935" cy="2034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79"/>
              </a:lnSpc>
            </a:pPr>
            <a:r>
              <a:rPr lang="en-US" sz="6999" spc="-293">
                <a:solidFill>
                  <a:srgbClr val="FFFFFF"/>
                </a:solidFill>
                <a:latin typeface="Be Vietnam Ultra-Bold"/>
              </a:rPr>
              <a:t>VISUALISASI WORDCLOUD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C8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331921"/>
            <a:ext cx="13528767" cy="7297171"/>
          </a:xfrm>
          <a:custGeom>
            <a:avLst/>
            <a:gdLst/>
            <a:ahLst/>
            <a:cxnLst/>
            <a:rect l="l" t="t" r="r" b="b"/>
            <a:pathLst>
              <a:path w="13528767" h="7297171">
                <a:moveTo>
                  <a:pt x="0" y="0"/>
                </a:moveTo>
                <a:lnTo>
                  <a:pt x="13528767" y="0"/>
                </a:lnTo>
                <a:lnTo>
                  <a:pt x="13528767" y="7297171"/>
                </a:lnTo>
                <a:lnTo>
                  <a:pt x="0" y="7297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51011"/>
            <a:ext cx="11058956" cy="1024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979"/>
              </a:lnSpc>
            </a:pPr>
            <a:r>
              <a:rPr lang="en-US" sz="6999" spc="-293">
                <a:solidFill>
                  <a:srgbClr val="FFFFFF"/>
                </a:solidFill>
                <a:latin typeface="Be Vietnam Ultra-Bold"/>
              </a:rPr>
              <a:t>VISUALISASI HISTOGRAM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409</Words>
  <Application>Microsoft Macintosh PowerPoint</Application>
  <PresentationFormat>Custom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Be Vietnam</vt:lpstr>
      <vt:lpstr>Arial</vt:lpstr>
      <vt:lpstr>Quicksand Medium</vt:lpstr>
      <vt:lpstr>Calibri</vt:lpstr>
      <vt:lpstr>Be Vietnam Ultra-Bold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Presented by GERRY LORINANTO</dc:title>
  <cp:lastModifiedBy>Gerry Lorinanto</cp:lastModifiedBy>
  <cp:revision>2</cp:revision>
  <dcterms:created xsi:type="dcterms:W3CDTF">2006-08-16T00:00:00Z</dcterms:created>
  <dcterms:modified xsi:type="dcterms:W3CDTF">2023-11-29T14:58:14Z</dcterms:modified>
  <dc:identifier>DAF1jY6PuK0</dc:identifier>
</cp:coreProperties>
</file>

<file path=docProps/thumbnail.jpeg>
</file>